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8" r:id="rId4"/>
    <p:sldId id="280" r:id="rId5"/>
    <p:sldId id="27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52600"/>
            <a:ext cx="7772400" cy="184785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IN" dirty="0" smtClean="0"/>
              <a:t>Identification of jaundice in preterm neonates</a:t>
            </a:r>
            <a:endParaRPr lang="en-IN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623725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/>
              <a:t>Identification of </a:t>
            </a:r>
            <a:r>
              <a:rPr lang="en-IN" b="1" dirty="0" smtClean="0"/>
              <a:t>jaundice in preterm neonates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IN" dirty="0" smtClean="0"/>
              <a:t>Visual assessment</a:t>
            </a:r>
          </a:p>
          <a:p>
            <a:pPr marL="514350" indent="-514350">
              <a:buFont typeface="+mj-lt"/>
              <a:buAutoNum type="arabicPeriod"/>
            </a:pPr>
            <a:r>
              <a:rPr lang="en-IN" dirty="0" smtClean="0"/>
              <a:t>Transcutaneous bilirubin (</a:t>
            </a:r>
            <a:r>
              <a:rPr lang="en-IN" dirty="0" err="1" smtClean="0"/>
              <a:t>TcB</a:t>
            </a:r>
            <a:r>
              <a:rPr lang="en-IN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IN" dirty="0" smtClean="0"/>
              <a:t>Total serum bilirubin levels (TSB)</a:t>
            </a:r>
          </a:p>
          <a:p>
            <a:pPr marL="0" indent="0">
              <a:buNone/>
            </a:pPr>
            <a:endParaRPr lang="en-IN" dirty="0" smtClean="0"/>
          </a:p>
          <a:p>
            <a:pPr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31867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b="1" dirty="0" smtClean="0"/>
              <a:t>Visual assessment of jaundice in preterm neonates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791200" cy="4525963"/>
          </a:xfrm>
        </p:spPr>
        <p:txBody>
          <a:bodyPr/>
          <a:lstStyle/>
          <a:p>
            <a:r>
              <a:rPr lang="en-IN" dirty="0" smtClean="0"/>
              <a:t>Examine </a:t>
            </a:r>
            <a:r>
              <a:rPr lang="en-IN" dirty="0"/>
              <a:t>the neonate in bright </a:t>
            </a:r>
            <a:r>
              <a:rPr lang="en-IN" dirty="0" smtClean="0"/>
              <a:t>day light or white light</a:t>
            </a:r>
            <a:endParaRPr lang="en-IN" dirty="0"/>
          </a:p>
          <a:p>
            <a:r>
              <a:rPr lang="en-IN" dirty="0" smtClean="0"/>
              <a:t>Examine blanched skin, </a:t>
            </a:r>
            <a:r>
              <a:rPr lang="en-IN" dirty="0" err="1" smtClean="0"/>
              <a:t>sclerae</a:t>
            </a:r>
            <a:r>
              <a:rPr lang="en-IN" dirty="0" smtClean="0"/>
              <a:t> and palate of the neonate</a:t>
            </a:r>
          </a:p>
          <a:p>
            <a:r>
              <a:rPr lang="en-IN" dirty="0" smtClean="0"/>
              <a:t>Assess frequently during every examination of the neonate, during the first week of life</a:t>
            </a:r>
          </a:p>
          <a:p>
            <a:endParaRPr lang="en-IN" b="1" i="1" dirty="0"/>
          </a:p>
          <a:p>
            <a:pPr marL="0" indent="0">
              <a:buNone/>
            </a:pPr>
            <a:endParaRPr lang="en-IN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914400" y="5715000"/>
            <a:ext cx="7086600" cy="92333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IN" i="1" dirty="0" smtClean="0"/>
              <a:t>Visual assessment  dose not reliably reflect severity of jaundice and hence, any jaundice on visual assessment in preterm neonates should be further evaluated using </a:t>
            </a:r>
            <a:r>
              <a:rPr lang="en-IN" i="1" dirty="0" err="1" smtClean="0"/>
              <a:t>Tcb</a:t>
            </a:r>
            <a:r>
              <a:rPr lang="en-IN" i="1" dirty="0" smtClean="0"/>
              <a:t>/ TSB</a:t>
            </a:r>
            <a:endParaRPr lang="en-IN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Transcutaneous bilirubin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  <p:grpSp>
        <p:nvGrpSpPr>
          <p:cNvPr id="4" name="Group 3"/>
          <p:cNvGrpSpPr/>
          <p:nvPr/>
        </p:nvGrpSpPr>
        <p:grpSpPr>
          <a:xfrm>
            <a:off x="2209801" y="1524000"/>
            <a:ext cx="4565072" cy="1276064"/>
            <a:chOff x="2139279" y="217453"/>
            <a:chExt cx="3951040" cy="1047464"/>
          </a:xfrm>
          <a:scene3d>
            <a:camera prst="orthographicFront"/>
            <a:lightRig rig="flat" dir="t"/>
          </a:scene3d>
        </p:grpSpPr>
        <p:sp>
          <p:nvSpPr>
            <p:cNvPr id="5" name="Rectangle 4"/>
            <p:cNvSpPr/>
            <p:nvPr/>
          </p:nvSpPr>
          <p:spPr>
            <a:xfrm>
              <a:off x="2139279" y="217453"/>
              <a:ext cx="3951040" cy="1047464"/>
            </a:xfrm>
            <a:prstGeom prst="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ctangle 5"/>
            <p:cNvSpPr/>
            <p:nvPr/>
          </p:nvSpPr>
          <p:spPr>
            <a:xfrm>
              <a:off x="2139279" y="217453"/>
              <a:ext cx="3951040" cy="104746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335" tIns="13335" rIns="13335" bIns="13335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IN" sz="2100" kern="1200" dirty="0" smtClean="0"/>
                <a:t>Perform </a:t>
              </a:r>
              <a:r>
                <a:rPr lang="en-IN" sz="2100" kern="1200" dirty="0" err="1" smtClean="0"/>
                <a:t>Tcb</a:t>
              </a:r>
              <a:r>
                <a:rPr lang="en-IN" sz="2100" kern="1200" dirty="0" smtClean="0"/>
                <a:t> in a neonate with clinical jaundice beyond 24 hours of life</a:t>
              </a:r>
              <a:endParaRPr lang="en-IN" sz="2100" kern="1200" dirty="0"/>
            </a:p>
          </p:txBody>
        </p:sp>
      </p:grpSp>
      <p:cxnSp>
        <p:nvCxnSpPr>
          <p:cNvPr id="8" name="Straight Connector 7"/>
          <p:cNvCxnSpPr/>
          <p:nvPr/>
        </p:nvCxnSpPr>
        <p:spPr>
          <a:xfrm>
            <a:off x="4419600" y="2800064"/>
            <a:ext cx="0" cy="628936"/>
          </a:xfrm>
          <a:prstGeom prst="line">
            <a:avLst/>
          </a:prstGeom>
          <a:ln w="412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582625" y="3429000"/>
            <a:ext cx="3951040" cy="0"/>
          </a:xfrm>
          <a:prstGeom prst="line">
            <a:avLst/>
          </a:prstGeom>
          <a:ln w="412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582625" y="3429000"/>
            <a:ext cx="0" cy="533400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533665" y="3429000"/>
            <a:ext cx="0" cy="533400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906224" y="3994666"/>
            <a:ext cx="3352800" cy="70788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en-IN" sz="2000" dirty="0" err="1"/>
              <a:t>Tcb</a:t>
            </a:r>
            <a:r>
              <a:rPr lang="en-IN" sz="2000" dirty="0"/>
              <a:t> ≥ 3 mg/</a:t>
            </a:r>
            <a:r>
              <a:rPr lang="en-IN" sz="2000" dirty="0" err="1"/>
              <a:t>dL</a:t>
            </a:r>
            <a:r>
              <a:rPr lang="en-IN" sz="2000" dirty="0"/>
              <a:t> lower than the threshold for phototherapy*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58145" y="3962400"/>
            <a:ext cx="4052455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en-IN" sz="2000" dirty="0" err="1"/>
              <a:t>Tcb</a:t>
            </a:r>
            <a:r>
              <a:rPr lang="en-IN" sz="2000" dirty="0"/>
              <a:t> within 3 mg/</a:t>
            </a:r>
            <a:r>
              <a:rPr lang="en-IN" sz="2000" dirty="0" err="1"/>
              <a:t>dL</a:t>
            </a:r>
            <a:r>
              <a:rPr lang="en-IN" sz="2000" dirty="0"/>
              <a:t> lower than the threshold for phototherapy  OR </a:t>
            </a:r>
            <a:r>
              <a:rPr lang="en-IN" sz="2000" dirty="0" smtClean="0"/>
              <a:t>≥ </a:t>
            </a:r>
            <a:r>
              <a:rPr lang="en-IN" sz="2000" dirty="0"/>
              <a:t>threshold for phototherapy* 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2582624" y="4702552"/>
            <a:ext cx="0" cy="471845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589739" y="4978063"/>
            <a:ext cx="0" cy="350103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211024" y="5167194"/>
            <a:ext cx="2743200" cy="70788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IN" sz="2000" dirty="0" smtClean="0"/>
              <a:t>Safe to not initiate phototherapy/ do TSB</a:t>
            </a:r>
            <a:endParaRPr lang="en-IN" sz="2000" dirty="0"/>
          </a:p>
        </p:txBody>
      </p:sp>
      <p:sp>
        <p:nvSpPr>
          <p:cNvPr id="31" name="TextBox 30"/>
          <p:cNvSpPr txBox="1"/>
          <p:nvPr/>
        </p:nvSpPr>
        <p:spPr>
          <a:xfrm>
            <a:off x="5162065" y="5390300"/>
            <a:ext cx="2743200" cy="70788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IN" sz="2000" dirty="0" smtClean="0"/>
              <a:t>Measure TSB and decide accordingly</a:t>
            </a:r>
            <a:endParaRPr lang="en-IN" sz="2000" dirty="0"/>
          </a:p>
        </p:txBody>
      </p:sp>
      <p:sp>
        <p:nvSpPr>
          <p:cNvPr id="32" name="TextBox 31"/>
          <p:cNvSpPr txBox="1"/>
          <p:nvPr/>
        </p:nvSpPr>
        <p:spPr>
          <a:xfrm>
            <a:off x="1676400" y="6063734"/>
            <a:ext cx="647700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IN" i="1" dirty="0" smtClean="0"/>
              <a:t>* Age appropriate cut offs for treatment discussed in webinar on treatment of jaundice, TSB- Total serum bilirubin</a:t>
            </a:r>
            <a:endParaRPr lang="en-IN" i="1" dirty="0"/>
          </a:p>
        </p:txBody>
      </p:sp>
    </p:spTree>
    <p:extLst>
      <p:ext uri="{BB962C8B-B14F-4D97-AF65-F5344CB8AC3E}">
        <p14:creationId xmlns:p14="http://schemas.microsoft.com/office/powerpoint/2010/main" xmlns="" val="1517624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IN" b="1" dirty="0" smtClean="0"/>
              <a:t>Jaundice requiring total serum bilirubin (TSB) estimation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10600" cy="4525963"/>
          </a:xfrm>
        </p:spPr>
        <p:txBody>
          <a:bodyPr>
            <a:normAutofit/>
          </a:bodyPr>
          <a:lstStyle/>
          <a:p>
            <a:pPr lvl="0"/>
            <a:r>
              <a:rPr lang="en-IN" sz="3100" dirty="0" smtClean="0"/>
              <a:t>Any visible jaundice in first 24 hours of life</a:t>
            </a:r>
          </a:p>
          <a:p>
            <a:pPr lvl="0"/>
            <a:r>
              <a:rPr lang="en-IN" sz="3100" dirty="0"/>
              <a:t>Beyond 24 hours, </a:t>
            </a:r>
            <a:r>
              <a:rPr lang="en-IN" sz="3100" dirty="0" err="1" smtClean="0"/>
              <a:t>Tcb</a:t>
            </a:r>
            <a:r>
              <a:rPr lang="en-IN" sz="3100" dirty="0" smtClean="0"/>
              <a:t> </a:t>
            </a:r>
            <a:r>
              <a:rPr lang="en-IN" sz="3100" dirty="0"/>
              <a:t>levels </a:t>
            </a:r>
            <a:r>
              <a:rPr lang="en-IN" sz="3100" dirty="0" smtClean="0"/>
              <a:t>falling </a:t>
            </a:r>
            <a:r>
              <a:rPr lang="en-IN" sz="3100" dirty="0"/>
              <a:t>within 3 mg/dl </a:t>
            </a:r>
            <a:r>
              <a:rPr lang="en-IN" sz="3100" dirty="0" smtClean="0"/>
              <a:t>below </a:t>
            </a:r>
            <a:r>
              <a:rPr lang="en-IN" sz="3100" dirty="0"/>
              <a:t>OR ≥ the threshold </a:t>
            </a:r>
            <a:r>
              <a:rPr lang="en-IN" sz="3100" dirty="0" smtClean="0"/>
              <a:t>for phototherapy  </a:t>
            </a:r>
          </a:p>
          <a:p>
            <a:pPr lvl="0"/>
            <a:r>
              <a:rPr lang="en-IN" sz="3100" dirty="0" smtClean="0"/>
              <a:t>Any </a:t>
            </a:r>
            <a:r>
              <a:rPr lang="en-IN" sz="3100" dirty="0"/>
              <a:t>clinical jaundice  in a </a:t>
            </a:r>
            <a:r>
              <a:rPr lang="en-IN" sz="3100" dirty="0" smtClean="0"/>
              <a:t>“sick </a:t>
            </a:r>
            <a:r>
              <a:rPr lang="en-IN" sz="3100" dirty="0"/>
              <a:t>preterm </a:t>
            </a:r>
            <a:r>
              <a:rPr lang="en-IN" sz="3100" dirty="0" smtClean="0"/>
              <a:t>neonate”* </a:t>
            </a:r>
          </a:p>
          <a:p>
            <a:pPr lvl="0"/>
            <a:r>
              <a:rPr lang="en-IN" sz="3100" dirty="0" smtClean="0"/>
              <a:t>During </a:t>
            </a:r>
            <a:r>
              <a:rPr lang="en-IN" sz="3100" dirty="0"/>
              <a:t>phototherapy and any subsequent measurements after stopping </a:t>
            </a:r>
            <a:r>
              <a:rPr lang="en-IN" sz="3100" dirty="0" smtClean="0"/>
              <a:t>phototherapy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0218" y="5334000"/>
            <a:ext cx="853440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IN" i="1" dirty="0" smtClean="0"/>
              <a:t>* </a:t>
            </a:r>
            <a:r>
              <a:rPr lang="en-IN" sz="2400" i="1" dirty="0"/>
              <a:t>Sick </a:t>
            </a:r>
            <a:r>
              <a:rPr lang="en-IN" sz="2400" i="1" dirty="0" smtClean="0"/>
              <a:t>preterm neonate </a:t>
            </a:r>
            <a:r>
              <a:rPr lang="en-IN" sz="2400" dirty="0"/>
              <a:t>defined as :</a:t>
            </a:r>
          </a:p>
          <a:p>
            <a:pPr lvl="1"/>
            <a:r>
              <a:rPr lang="en-IN" sz="2400" dirty="0"/>
              <a:t>Rapidly rising TSB levels (&gt;0.5 mg/</a:t>
            </a:r>
            <a:r>
              <a:rPr lang="en-IN" sz="2400" dirty="0" err="1"/>
              <a:t>dL</a:t>
            </a:r>
            <a:r>
              <a:rPr lang="en-IN" sz="2400" dirty="0"/>
              <a:t>/h), suggesting </a:t>
            </a:r>
            <a:r>
              <a:rPr lang="en-IN" sz="2400" dirty="0" err="1"/>
              <a:t>hemolysis</a:t>
            </a:r>
            <a:endParaRPr lang="en-IN" sz="2400" dirty="0"/>
          </a:p>
          <a:p>
            <a:pPr lvl="1"/>
            <a:r>
              <a:rPr lang="en-IN" sz="2400" dirty="0"/>
              <a:t>Neonates with clinical instability/sepsis/ </a:t>
            </a:r>
            <a:r>
              <a:rPr lang="en-IN" sz="2400" dirty="0" smtClean="0"/>
              <a:t>asphyxia</a:t>
            </a:r>
            <a:endParaRPr lang="en-IN" i="1" dirty="0"/>
          </a:p>
        </p:txBody>
      </p:sp>
    </p:spTree>
    <p:extLst>
      <p:ext uri="{BB962C8B-B14F-4D97-AF65-F5344CB8AC3E}">
        <p14:creationId xmlns:p14="http://schemas.microsoft.com/office/powerpoint/2010/main" xmlns="" val="2034537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1233</TotalTime>
  <Words>247</Words>
  <Application>Microsoft Office PowerPoint</Application>
  <PresentationFormat>On-screen Show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Identification of jaundice in preterm neonates</vt:lpstr>
      <vt:lpstr>Identification of jaundice in preterm neonates</vt:lpstr>
      <vt:lpstr>Visual assessment of jaundice in preterm neonates</vt:lpstr>
      <vt:lpstr>Transcutaneous bilirubin</vt:lpstr>
      <vt:lpstr>Jaundice requiring total serum bilirubin (TSB) estimation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Phototherapy in premature neonates</dc:title>
  <dc:creator>aparna</dc:creator>
  <cp:lastModifiedBy>Designo</cp:lastModifiedBy>
  <cp:revision>72</cp:revision>
  <dcterms:created xsi:type="dcterms:W3CDTF">2006-08-16T00:00:00Z</dcterms:created>
  <dcterms:modified xsi:type="dcterms:W3CDTF">2017-06-13T09:55:11Z</dcterms:modified>
</cp:coreProperties>
</file>